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8" r:id="rId3"/>
    <p:sldId id="259" r:id="rId4"/>
    <p:sldId id="261" r:id="rId5"/>
    <p:sldId id="262" r:id="rId6"/>
    <p:sldId id="257" r:id="rId7"/>
    <p:sldId id="260" r:id="rId8"/>
    <p:sldId id="264" r:id="rId9"/>
    <p:sldId id="265" r:id="rId10"/>
    <p:sldId id="263" r:id="rId11"/>
    <p:sldId id="268"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1" d="100"/>
          <a:sy n="91" d="100"/>
        </p:scale>
        <p:origin x="-104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2C65B7-E072-F247-B737-3226791D606E}" type="datetimeFigureOut">
              <a:rPr lang="en-US" smtClean="0"/>
              <a:t>11/5/12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BCEF82-00BC-3049-9922-8C48FF70539C}" type="slidenum">
              <a:rPr lang="en-US" smtClean="0"/>
              <a:t>‹#›</a:t>
            </a:fld>
            <a:endParaRPr lang="en-US"/>
          </a:p>
        </p:txBody>
      </p:sp>
    </p:spTree>
    <p:extLst>
      <p:ext uri="{BB962C8B-B14F-4D97-AF65-F5344CB8AC3E}">
        <p14:creationId xmlns:p14="http://schemas.microsoft.com/office/powerpoint/2010/main" val="34403097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BCEF82-00BC-3049-9922-8C48FF70539C}" type="slidenum">
              <a:rPr lang="en-US" smtClean="0"/>
              <a:t>1</a:t>
            </a:fld>
            <a:endParaRPr lang="en-US"/>
          </a:p>
        </p:txBody>
      </p:sp>
    </p:spTree>
    <p:extLst>
      <p:ext uri="{BB962C8B-B14F-4D97-AF65-F5344CB8AC3E}">
        <p14:creationId xmlns:p14="http://schemas.microsoft.com/office/powerpoint/2010/main" val="2915940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a:t>
            </a:r>
            <a:r>
              <a:rPr lang="en-US" dirty="0"/>
              <a:t>large variety of species can be grown, including seaweeds, bivalves, shellfish and finfish. Types of aquaculture range from ponds, like this one in Malawi, to freshwater or marine net pens, to tightly controlled facilities like Local Ocean in upstate NY. </a:t>
            </a:r>
          </a:p>
          <a:p>
            <a:endParaRPr lang="en-US" dirty="0"/>
          </a:p>
        </p:txBody>
      </p:sp>
      <p:sp>
        <p:nvSpPr>
          <p:cNvPr id="4" name="Slide Number Placeholder 3"/>
          <p:cNvSpPr>
            <a:spLocks noGrp="1"/>
          </p:cNvSpPr>
          <p:nvPr>
            <p:ph type="sldNum" sz="quarter" idx="10"/>
          </p:nvPr>
        </p:nvSpPr>
        <p:spPr/>
        <p:txBody>
          <a:bodyPr/>
          <a:lstStyle/>
          <a:p>
            <a:fld id="{80BCEF82-00BC-3049-9922-8C48FF70539C}" type="slidenum">
              <a:rPr lang="en-US" smtClean="0"/>
              <a:t>3</a:t>
            </a:fld>
            <a:endParaRPr lang="en-US"/>
          </a:p>
        </p:txBody>
      </p:sp>
    </p:spTree>
    <p:extLst>
      <p:ext uri="{BB962C8B-B14F-4D97-AF65-F5344CB8AC3E}">
        <p14:creationId xmlns:p14="http://schemas.microsoft.com/office/powerpoint/2010/main" val="2118345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Plays a large role in current and future food security</a:t>
            </a:r>
          </a:p>
          <a:p>
            <a:r>
              <a:rPr lang="en-US" dirty="0" smtClean="0"/>
              <a:t>This </a:t>
            </a:r>
            <a:r>
              <a:rPr lang="en-US" dirty="0"/>
              <a:t>graph from the Food and Agriculture Organization shows the increase and then plateau of capture fisheries, and the growth of aquaculture to meet demand. Fish plays a large role in diets around the world, is a key protein source and is really good for you!</a:t>
            </a:r>
          </a:p>
        </p:txBody>
      </p:sp>
      <p:sp>
        <p:nvSpPr>
          <p:cNvPr id="4" name="Slide Number Placeholder 3"/>
          <p:cNvSpPr>
            <a:spLocks noGrp="1"/>
          </p:cNvSpPr>
          <p:nvPr>
            <p:ph type="sldNum" sz="quarter" idx="10"/>
          </p:nvPr>
        </p:nvSpPr>
        <p:spPr/>
        <p:txBody>
          <a:bodyPr/>
          <a:lstStyle/>
          <a:p>
            <a:fld id="{80BCEF82-00BC-3049-9922-8C48FF70539C}" type="slidenum">
              <a:rPr lang="en-US" smtClean="0"/>
              <a:t>4</a:t>
            </a:fld>
            <a:endParaRPr lang="en-US"/>
          </a:p>
        </p:txBody>
      </p:sp>
    </p:spTree>
    <p:extLst>
      <p:ext uri="{BB962C8B-B14F-4D97-AF65-F5344CB8AC3E}">
        <p14:creationId xmlns:p14="http://schemas.microsoft.com/office/powerpoint/2010/main" val="3018359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Aquaponics </a:t>
            </a:r>
            <a:r>
              <a:rPr lang="en-US" dirty="0"/>
              <a:t>is a related food-production technique that combines aquaculture and hydroponic technology. It's still a small industry and backyard venture, but it has potential!</a:t>
            </a:r>
          </a:p>
        </p:txBody>
      </p:sp>
      <p:sp>
        <p:nvSpPr>
          <p:cNvPr id="4" name="Slide Number Placeholder 3"/>
          <p:cNvSpPr>
            <a:spLocks noGrp="1"/>
          </p:cNvSpPr>
          <p:nvPr>
            <p:ph type="sldNum" sz="quarter" idx="10"/>
          </p:nvPr>
        </p:nvSpPr>
        <p:spPr/>
        <p:txBody>
          <a:bodyPr/>
          <a:lstStyle/>
          <a:p>
            <a:fld id="{80BCEF82-00BC-3049-9922-8C48FF70539C}" type="slidenum">
              <a:rPr lang="en-US" smtClean="0"/>
              <a:t>5</a:t>
            </a:fld>
            <a:endParaRPr lang="en-US"/>
          </a:p>
        </p:txBody>
      </p:sp>
    </p:spTree>
    <p:extLst>
      <p:ext uri="{BB962C8B-B14F-4D97-AF65-F5344CB8AC3E}">
        <p14:creationId xmlns:p14="http://schemas.microsoft.com/office/powerpoint/2010/main" val="2244528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Aquaculture </a:t>
            </a:r>
            <a:r>
              <a:rPr lang="en-US" dirty="0"/>
              <a:t>combines diverse fields and requires background knowledge a variety of subjects. Bring aquaculture into education will not only help our domestic aquaculture industry (which is lagging!), but also help students grasp science, technology, engineering and mathematics concepts. It is also relevant to topics in sustainability, like food and energy, as well as business management. </a:t>
            </a:r>
          </a:p>
        </p:txBody>
      </p:sp>
      <p:sp>
        <p:nvSpPr>
          <p:cNvPr id="4" name="Slide Number Placeholder 3"/>
          <p:cNvSpPr>
            <a:spLocks noGrp="1"/>
          </p:cNvSpPr>
          <p:nvPr>
            <p:ph type="sldNum" sz="quarter" idx="10"/>
          </p:nvPr>
        </p:nvSpPr>
        <p:spPr/>
        <p:txBody>
          <a:bodyPr/>
          <a:lstStyle/>
          <a:p>
            <a:fld id="{80BCEF82-00BC-3049-9922-8C48FF70539C}" type="slidenum">
              <a:rPr lang="en-US" smtClean="0"/>
              <a:t>6</a:t>
            </a:fld>
            <a:endParaRPr lang="en-US"/>
          </a:p>
        </p:txBody>
      </p:sp>
    </p:spTree>
    <p:extLst>
      <p:ext uri="{BB962C8B-B14F-4D97-AF65-F5344CB8AC3E}">
        <p14:creationId xmlns:p14="http://schemas.microsoft.com/office/powerpoint/2010/main" val="1768818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9A3553-A6AA-7948-93A7-20F1554D604D}" type="datetimeFigureOut">
              <a:rPr lang="en-US" smtClean="0"/>
              <a:t>11/5/12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3756550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A3553-A6AA-7948-93A7-20F1554D604D}" type="datetimeFigureOut">
              <a:rPr lang="en-US" smtClean="0"/>
              <a:t>11/5/12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702743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A3553-A6AA-7948-93A7-20F1554D604D}" type="datetimeFigureOut">
              <a:rPr lang="en-US" smtClean="0"/>
              <a:t>11/5/12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1545345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A3553-A6AA-7948-93A7-20F1554D604D}" type="datetimeFigureOut">
              <a:rPr lang="en-US" smtClean="0"/>
              <a:t>11/5/12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49950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9A3553-A6AA-7948-93A7-20F1554D604D}" type="datetimeFigureOut">
              <a:rPr lang="en-US" smtClean="0"/>
              <a:t>11/5/12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1640148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9A3553-A6AA-7948-93A7-20F1554D604D}" type="datetimeFigureOut">
              <a:rPr lang="en-US" smtClean="0"/>
              <a:t>11/5/12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1842570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9A3553-A6AA-7948-93A7-20F1554D604D}" type="datetimeFigureOut">
              <a:rPr lang="en-US" smtClean="0"/>
              <a:t>11/5/12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896709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9A3553-A6AA-7948-93A7-20F1554D604D}" type="datetimeFigureOut">
              <a:rPr lang="en-US" smtClean="0"/>
              <a:t>11/5/12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1225568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A3553-A6AA-7948-93A7-20F1554D604D}" type="datetimeFigureOut">
              <a:rPr lang="en-US" smtClean="0"/>
              <a:t>11/5/12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3713010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A3553-A6AA-7948-93A7-20F1554D604D}" type="datetimeFigureOut">
              <a:rPr lang="en-US" smtClean="0"/>
              <a:t>11/5/12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865820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A3553-A6AA-7948-93A7-20F1554D604D}" type="datetimeFigureOut">
              <a:rPr lang="en-US" smtClean="0"/>
              <a:t>11/5/12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588CF7-CCBF-9E46-827F-7B212DA24A22}" type="slidenum">
              <a:rPr lang="en-US" smtClean="0"/>
              <a:t>‹#›</a:t>
            </a:fld>
            <a:endParaRPr lang="en-US"/>
          </a:p>
        </p:txBody>
      </p:sp>
    </p:spTree>
    <p:extLst>
      <p:ext uri="{BB962C8B-B14F-4D97-AF65-F5344CB8AC3E}">
        <p14:creationId xmlns:p14="http://schemas.microsoft.com/office/powerpoint/2010/main" val="126396133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9A3553-A6AA-7948-93A7-20F1554D604D}" type="datetimeFigureOut">
              <a:rPr lang="en-US" smtClean="0"/>
              <a:t>11/5/12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588CF7-CCBF-9E46-827F-7B212DA24A22}" type="slidenum">
              <a:rPr lang="en-US" smtClean="0"/>
              <a:t>‹#›</a:t>
            </a:fld>
            <a:endParaRPr lang="en-US"/>
          </a:p>
        </p:txBody>
      </p:sp>
    </p:spTree>
    <p:extLst>
      <p:ext uri="{BB962C8B-B14F-4D97-AF65-F5344CB8AC3E}">
        <p14:creationId xmlns:p14="http://schemas.microsoft.com/office/powerpoint/2010/main" val="3711783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g"/><Relationship Id="rId5" Type="http://schemas.openxmlformats.org/officeDocument/2006/relationships/image" Target="../media/image4.jpg"/><Relationship Id="rId6" Type="http://schemas.openxmlformats.org/officeDocument/2006/relationships/image" Target="../media/image5.jpg"/><Relationship Id="rId7" Type="http://schemas.openxmlformats.org/officeDocument/2006/relationships/image" Target="../media/image6.jpg"/><Relationship Id="rId8" Type="http://schemas.openxmlformats.org/officeDocument/2006/relationships/image" Target="../media/image7.jpg"/><Relationship Id="rId9"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18.JPG"/><Relationship Id="rId7"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403"/>
            <a:ext cx="7772400" cy="800531"/>
          </a:xfrm>
        </p:spPr>
        <p:txBody>
          <a:bodyPr/>
          <a:lstStyle/>
          <a:p>
            <a:r>
              <a:rPr lang="en-US" dirty="0" smtClean="0"/>
              <a:t>Aquaculture in the Classroom</a:t>
            </a:r>
            <a:endParaRPr lang="en-US" dirty="0"/>
          </a:p>
        </p:txBody>
      </p:sp>
      <p:sp>
        <p:nvSpPr>
          <p:cNvPr id="3" name="Subtitle 2"/>
          <p:cNvSpPr>
            <a:spLocks noGrp="1"/>
          </p:cNvSpPr>
          <p:nvPr>
            <p:ph type="subTitle" idx="1"/>
          </p:nvPr>
        </p:nvSpPr>
        <p:spPr>
          <a:xfrm>
            <a:off x="851254" y="5477298"/>
            <a:ext cx="7606946" cy="1319646"/>
          </a:xfrm>
        </p:spPr>
        <p:txBody>
          <a:bodyPr>
            <a:normAutofit/>
          </a:bodyPr>
          <a:lstStyle/>
          <a:p>
            <a:pPr>
              <a:lnSpc>
                <a:spcPct val="70000"/>
              </a:lnSpc>
            </a:pPr>
            <a:r>
              <a:rPr lang="en-US" sz="3000" dirty="0" smtClean="0">
                <a:solidFill>
                  <a:schemeClr val="tx1"/>
                </a:solidFill>
              </a:rPr>
              <a:t>Emily Hart</a:t>
            </a:r>
            <a:r>
              <a:rPr lang="en-US" sz="3000" dirty="0">
                <a:solidFill>
                  <a:schemeClr val="tx1"/>
                </a:solidFill>
              </a:rPr>
              <a:t> </a:t>
            </a:r>
            <a:r>
              <a:rPr lang="en-US" sz="3000" dirty="0" smtClean="0">
                <a:solidFill>
                  <a:schemeClr val="tx1"/>
                </a:solidFill>
              </a:rPr>
              <a:t>&amp; Dr. James Webb</a:t>
            </a:r>
          </a:p>
          <a:p>
            <a:pPr>
              <a:lnSpc>
                <a:spcPct val="70000"/>
              </a:lnSpc>
            </a:pPr>
            <a:r>
              <a:rPr lang="en-US" sz="3000" dirty="0" smtClean="0">
                <a:solidFill>
                  <a:schemeClr val="tx1"/>
                </a:solidFill>
              </a:rPr>
              <a:t>Department of Environmental Conservation</a:t>
            </a:r>
          </a:p>
          <a:p>
            <a:pPr>
              <a:lnSpc>
                <a:spcPct val="70000"/>
              </a:lnSpc>
            </a:pPr>
            <a:r>
              <a:rPr lang="en-US" sz="3000" dirty="0" smtClean="0">
                <a:solidFill>
                  <a:schemeClr val="tx1"/>
                </a:solidFill>
              </a:rPr>
              <a:t>University of Massachusetts Amherst</a:t>
            </a:r>
          </a:p>
        </p:txBody>
      </p:sp>
      <p:pic>
        <p:nvPicPr>
          <p:cNvPr id="7" name="Picture 6" descr="IMG_015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7267" y="1046762"/>
            <a:ext cx="3548682" cy="4312635"/>
          </a:xfrm>
          <a:prstGeom prst="rect">
            <a:avLst/>
          </a:prstGeom>
        </p:spPr>
      </p:pic>
    </p:spTree>
    <p:extLst>
      <p:ext uri="{BB962C8B-B14F-4D97-AF65-F5344CB8AC3E}">
        <p14:creationId xmlns:p14="http://schemas.microsoft.com/office/powerpoint/2010/main" val="363672823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a:xfrm>
            <a:off x="387425" y="1516458"/>
            <a:ext cx="8404212" cy="3996460"/>
          </a:xfrm>
        </p:spPr>
        <p:txBody>
          <a:bodyPr>
            <a:normAutofit lnSpcReduction="10000"/>
          </a:bodyPr>
          <a:lstStyle/>
          <a:p>
            <a:r>
              <a:rPr lang="en-US" dirty="0" smtClean="0"/>
              <a:t>Location, location, location</a:t>
            </a:r>
          </a:p>
          <a:p>
            <a:r>
              <a:rPr lang="en-US" dirty="0"/>
              <a:t>Building and teaching at the same time is hard</a:t>
            </a:r>
            <a:r>
              <a:rPr lang="en-US" dirty="0" smtClean="0"/>
              <a:t>!</a:t>
            </a:r>
          </a:p>
          <a:p>
            <a:r>
              <a:rPr lang="en-US" dirty="0" smtClean="0"/>
              <a:t>Maintenance and upkeep everyday</a:t>
            </a:r>
          </a:p>
          <a:p>
            <a:r>
              <a:rPr lang="en-US" dirty="0" smtClean="0"/>
              <a:t>Necessary to plug into entire community</a:t>
            </a:r>
          </a:p>
          <a:p>
            <a:r>
              <a:rPr lang="en-US" dirty="0" smtClean="0"/>
              <a:t>Every situation is different</a:t>
            </a:r>
            <a:r>
              <a:rPr lang="en-US" dirty="0" smtClean="0">
                <a:sym typeface="Wingdings"/>
              </a:rPr>
              <a:t> need flexibility</a:t>
            </a:r>
          </a:p>
          <a:p>
            <a:r>
              <a:rPr lang="en-US" dirty="0" smtClean="0"/>
              <a:t>Background knowledge extremely helpful</a:t>
            </a:r>
          </a:p>
          <a:p>
            <a:r>
              <a:rPr lang="en-US" dirty="0" smtClean="0"/>
              <a:t>Cost</a:t>
            </a:r>
          </a:p>
        </p:txBody>
      </p:sp>
      <p:sp>
        <p:nvSpPr>
          <p:cNvPr id="4" name="TextBox 3"/>
          <p:cNvSpPr txBox="1"/>
          <p:nvPr/>
        </p:nvSpPr>
        <p:spPr>
          <a:xfrm>
            <a:off x="331605" y="5624572"/>
            <a:ext cx="8404212" cy="646331"/>
          </a:xfrm>
          <a:prstGeom prst="rect">
            <a:avLst/>
          </a:prstGeom>
          <a:noFill/>
        </p:spPr>
        <p:txBody>
          <a:bodyPr wrap="square" rtlCol="0">
            <a:spAutoFit/>
          </a:bodyPr>
          <a:lstStyle/>
          <a:p>
            <a:pPr algn="ctr"/>
            <a:r>
              <a:rPr lang="en-US" sz="3600" b="1" dirty="0" smtClean="0"/>
              <a:t>Do expectations match up with reality?</a:t>
            </a:r>
            <a:endParaRPr lang="en-US" dirty="0"/>
          </a:p>
        </p:txBody>
      </p:sp>
    </p:spTree>
    <p:extLst>
      <p:ext uri="{BB962C8B-B14F-4D97-AF65-F5344CB8AC3E}">
        <p14:creationId xmlns:p14="http://schemas.microsoft.com/office/powerpoint/2010/main" val="508606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Thesis Research</a:t>
            </a:r>
            <a:endParaRPr lang="en-US" dirty="0"/>
          </a:p>
        </p:txBody>
      </p:sp>
      <p:sp>
        <p:nvSpPr>
          <p:cNvPr id="3" name="Content Placeholder 2"/>
          <p:cNvSpPr>
            <a:spLocks noGrp="1"/>
          </p:cNvSpPr>
          <p:nvPr>
            <p:ph idx="1"/>
          </p:nvPr>
        </p:nvSpPr>
        <p:spPr>
          <a:xfrm>
            <a:off x="237235" y="1572286"/>
            <a:ext cx="8679997" cy="4525963"/>
          </a:xfrm>
        </p:spPr>
        <p:txBody>
          <a:bodyPr/>
          <a:lstStyle/>
          <a:p>
            <a:pPr marL="0" indent="0" algn="ctr">
              <a:buNone/>
            </a:pPr>
            <a:r>
              <a:rPr lang="en-US" sz="2800" dirty="0" smtClean="0"/>
              <a:t>Aquaponics in Education: </a:t>
            </a:r>
          </a:p>
          <a:p>
            <a:pPr marL="0" indent="0" algn="ctr">
              <a:buNone/>
            </a:pPr>
            <a:r>
              <a:rPr lang="en-US" sz="2800" dirty="0" smtClean="0"/>
              <a:t>Challenges, Successes and Realities</a:t>
            </a:r>
          </a:p>
          <a:p>
            <a:pPr marL="0" indent="0" algn="ctr">
              <a:lnSpc>
                <a:spcPct val="50000"/>
              </a:lnSpc>
              <a:buNone/>
            </a:pPr>
            <a:endParaRPr lang="en-US" sz="2800" dirty="0" smtClean="0"/>
          </a:p>
          <a:p>
            <a:r>
              <a:rPr lang="en-US" sz="2800" dirty="0" smtClean="0"/>
              <a:t>Literature review of aquaponics in education</a:t>
            </a:r>
          </a:p>
          <a:p>
            <a:r>
              <a:rPr lang="en-US" sz="2800" dirty="0" smtClean="0"/>
              <a:t>Instructional strategies </a:t>
            </a:r>
            <a:r>
              <a:rPr lang="en-US" sz="2800" dirty="0" smtClean="0"/>
              <a:t>for incorporating aquaponics</a:t>
            </a:r>
          </a:p>
          <a:p>
            <a:r>
              <a:rPr lang="en-US" sz="2800" dirty="0" smtClean="0"/>
              <a:t>Link to school garden and sustainability programs</a:t>
            </a:r>
          </a:p>
          <a:p>
            <a:r>
              <a:rPr lang="en-US" sz="2800" b="1" dirty="0" smtClean="0"/>
              <a:t>Talk to educators about their experiences</a:t>
            </a:r>
          </a:p>
          <a:p>
            <a:r>
              <a:rPr lang="en-US" sz="2800" dirty="0" smtClean="0"/>
              <a:t>SWOT analysis and how-to framework</a:t>
            </a:r>
          </a:p>
          <a:p>
            <a:endParaRPr lang="en-US" dirty="0" smtClean="0"/>
          </a:p>
          <a:p>
            <a:endParaRPr lang="en-US" dirty="0"/>
          </a:p>
        </p:txBody>
      </p:sp>
    </p:spTree>
    <p:extLst>
      <p:ext uri="{BB962C8B-B14F-4D97-AF65-F5344CB8AC3E}">
        <p14:creationId xmlns:p14="http://schemas.microsoft.com/office/powerpoint/2010/main" val="18947578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Aquaculture in YOUR Classroom?</a:t>
            </a:r>
            <a:endParaRPr lang="en-US" dirty="0"/>
          </a:p>
        </p:txBody>
      </p:sp>
      <p:pic>
        <p:nvPicPr>
          <p:cNvPr id="5" name="Picture 4" descr="IMG_049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4596" y="1804307"/>
            <a:ext cx="5822715" cy="3685493"/>
          </a:xfrm>
          <a:prstGeom prst="rect">
            <a:avLst/>
          </a:prstGeom>
        </p:spPr>
      </p:pic>
      <p:sp>
        <p:nvSpPr>
          <p:cNvPr id="6" name="TextBox 5"/>
          <p:cNvSpPr txBox="1"/>
          <p:nvPr/>
        </p:nvSpPr>
        <p:spPr>
          <a:xfrm>
            <a:off x="851254" y="5959533"/>
            <a:ext cx="7047264" cy="461665"/>
          </a:xfrm>
          <a:prstGeom prst="rect">
            <a:avLst/>
          </a:prstGeom>
          <a:noFill/>
        </p:spPr>
        <p:txBody>
          <a:bodyPr wrap="square" rtlCol="0">
            <a:spAutoFit/>
          </a:bodyPr>
          <a:lstStyle/>
          <a:p>
            <a:pPr algn="ctr"/>
            <a:r>
              <a:rPr lang="en-US" sz="2400" dirty="0" smtClean="0"/>
              <a:t>Emily Hart: </a:t>
            </a:r>
            <a:r>
              <a:rPr lang="en-US" sz="2400" dirty="0" err="1" smtClean="0"/>
              <a:t>emilyh@eco.umass.edu</a:t>
            </a:r>
            <a:endParaRPr lang="en-US" sz="2400" dirty="0"/>
          </a:p>
        </p:txBody>
      </p:sp>
    </p:spTree>
    <p:extLst>
      <p:ext uri="{BB962C8B-B14F-4D97-AF65-F5344CB8AC3E}">
        <p14:creationId xmlns:p14="http://schemas.microsoft.com/office/powerpoint/2010/main" val="33679521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2552"/>
            <a:ext cx="8229600" cy="1143000"/>
          </a:xfrm>
        </p:spPr>
        <p:txBody>
          <a:bodyPr/>
          <a:lstStyle/>
          <a:p>
            <a:r>
              <a:rPr lang="en-US" dirty="0" smtClean="0"/>
              <a:t>Who Are We?</a:t>
            </a:r>
            <a:endParaRPr lang="en-US" dirty="0"/>
          </a:p>
        </p:txBody>
      </p:sp>
      <p:sp>
        <p:nvSpPr>
          <p:cNvPr id="3" name="Content Placeholder 2"/>
          <p:cNvSpPr>
            <a:spLocks noGrp="1"/>
          </p:cNvSpPr>
          <p:nvPr>
            <p:ph idx="1"/>
          </p:nvPr>
        </p:nvSpPr>
        <p:spPr/>
        <p:txBody>
          <a:bodyPr/>
          <a:lstStyle/>
          <a:p>
            <a:r>
              <a:rPr lang="en-US" dirty="0" smtClean="0"/>
              <a:t>Aquaculture team at UMass Amherst</a:t>
            </a:r>
          </a:p>
          <a:p>
            <a:r>
              <a:rPr lang="en-US" dirty="0" smtClean="0"/>
              <a:t>James: small-scale aquaculture to alleviate industry bottlenecks in the developing world</a:t>
            </a:r>
          </a:p>
          <a:p>
            <a:r>
              <a:rPr lang="en-US" dirty="0" smtClean="0"/>
              <a:t>Emily: aquaponics as a teaching tool in science and sustainability education</a:t>
            </a:r>
          </a:p>
          <a:p>
            <a:r>
              <a:rPr lang="en-US" b="1" dirty="0" smtClean="0"/>
              <a:t>Main focus is technology transfer to partners with little or no aquaculture background</a:t>
            </a:r>
            <a:endParaRPr lang="en-US" b="1" dirty="0"/>
          </a:p>
        </p:txBody>
      </p:sp>
    </p:spTree>
    <p:extLst>
      <p:ext uri="{BB962C8B-B14F-4D97-AF65-F5344CB8AC3E}">
        <p14:creationId xmlns:p14="http://schemas.microsoft.com/office/powerpoint/2010/main" val="104087638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Aquaculture?</a:t>
            </a:r>
            <a:endParaRPr lang="en-US" dirty="0"/>
          </a:p>
        </p:txBody>
      </p:sp>
      <p:sp>
        <p:nvSpPr>
          <p:cNvPr id="3" name="Content Placeholder 2"/>
          <p:cNvSpPr>
            <a:spLocks noGrp="1"/>
          </p:cNvSpPr>
          <p:nvPr>
            <p:ph idx="1"/>
          </p:nvPr>
        </p:nvSpPr>
        <p:spPr>
          <a:xfrm>
            <a:off x="457200" y="1251276"/>
            <a:ext cx="8229600" cy="1107410"/>
          </a:xfrm>
        </p:spPr>
        <p:txBody>
          <a:bodyPr/>
          <a:lstStyle/>
          <a:p>
            <a:r>
              <a:rPr lang="en-US" dirty="0"/>
              <a:t>Aquaculture is the cultivation of aquatic plants and animals in controlled environments</a:t>
            </a:r>
          </a:p>
          <a:p>
            <a:endParaRPr lang="en-US" dirty="0" smtClean="0"/>
          </a:p>
        </p:txBody>
      </p:sp>
      <p:pic>
        <p:nvPicPr>
          <p:cNvPr id="5" name="Picture 4" descr="473abe64a9f1e6a9f89c906ebe66ccba.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101" y="2408245"/>
            <a:ext cx="5441392" cy="4290927"/>
          </a:xfrm>
          <a:prstGeom prst="rect">
            <a:avLst/>
          </a:prstGeom>
        </p:spPr>
      </p:pic>
      <p:pic>
        <p:nvPicPr>
          <p:cNvPr id="6" name="Picture 5" descr="algae-in-aquacultur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264" y="4708452"/>
            <a:ext cx="2842956" cy="1990720"/>
          </a:xfrm>
          <a:prstGeom prst="rect">
            <a:avLst/>
          </a:prstGeom>
        </p:spPr>
      </p:pic>
      <p:pic>
        <p:nvPicPr>
          <p:cNvPr id="7" name="Picture 6" descr="aquaculture-replace-fish-stocks_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9937" y="2415065"/>
            <a:ext cx="4277061" cy="4277061"/>
          </a:xfrm>
          <a:prstGeom prst="rect">
            <a:avLst/>
          </a:prstGeom>
        </p:spPr>
      </p:pic>
      <p:pic>
        <p:nvPicPr>
          <p:cNvPr id="8" name="Picture 7" descr="aquacultur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93203" y="2565599"/>
            <a:ext cx="2929543" cy="1953029"/>
          </a:xfrm>
          <a:prstGeom prst="rect">
            <a:avLst/>
          </a:prstGeom>
        </p:spPr>
      </p:pic>
      <p:pic>
        <p:nvPicPr>
          <p:cNvPr id="10" name="Picture 9" descr="malawi2.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46449" y="2581405"/>
            <a:ext cx="5183612" cy="3909924"/>
          </a:xfrm>
          <a:prstGeom prst="rect">
            <a:avLst/>
          </a:prstGeom>
        </p:spPr>
      </p:pic>
      <p:pic>
        <p:nvPicPr>
          <p:cNvPr id="11" name="Picture 10" descr="bilde.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264" y="2604749"/>
            <a:ext cx="2886009" cy="1913880"/>
          </a:xfrm>
          <a:prstGeom prst="rect">
            <a:avLst/>
          </a:prstGeom>
        </p:spPr>
      </p:pic>
      <p:pic>
        <p:nvPicPr>
          <p:cNvPr id="12" name="Picture 11" descr="OC_Cobia in Submerged Aquaculture Cage.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22066" y="4583270"/>
            <a:ext cx="2915116" cy="2188052"/>
          </a:xfrm>
          <a:prstGeom prst="rect">
            <a:avLst/>
          </a:prstGeom>
        </p:spPr>
      </p:pic>
    </p:spTree>
    <p:extLst>
      <p:ext uri="{BB962C8B-B14F-4D97-AF65-F5344CB8AC3E}">
        <p14:creationId xmlns:p14="http://schemas.microsoft.com/office/powerpoint/2010/main" val="10793695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6939"/>
            <a:ext cx="8229600" cy="1143000"/>
          </a:xfrm>
        </p:spPr>
        <p:txBody>
          <a:bodyPr/>
          <a:lstStyle/>
          <a:p>
            <a:r>
              <a:rPr lang="en-US" dirty="0" smtClean="0"/>
              <a:t>The Future of Seafood?</a:t>
            </a:r>
            <a:endParaRPr lang="en-US" dirty="0"/>
          </a:p>
        </p:txBody>
      </p:sp>
      <p:pic>
        <p:nvPicPr>
          <p:cNvPr id="6" name="Picture 5" descr="world_fish_1950-2000-4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65" y="1248837"/>
            <a:ext cx="9107563" cy="4485475"/>
          </a:xfrm>
          <a:prstGeom prst="rect">
            <a:avLst/>
          </a:prstGeom>
        </p:spPr>
      </p:pic>
      <p:sp>
        <p:nvSpPr>
          <p:cNvPr id="7" name="TextBox 6"/>
          <p:cNvSpPr txBox="1"/>
          <p:nvPr/>
        </p:nvSpPr>
        <p:spPr>
          <a:xfrm>
            <a:off x="-13955" y="5945577"/>
            <a:ext cx="9377746" cy="584776"/>
          </a:xfrm>
          <a:prstGeom prst="rect">
            <a:avLst/>
          </a:prstGeom>
          <a:noFill/>
        </p:spPr>
        <p:txBody>
          <a:bodyPr wrap="square" rtlCol="0">
            <a:spAutoFit/>
          </a:bodyPr>
          <a:lstStyle/>
          <a:p>
            <a:r>
              <a:rPr lang="en-US" sz="3200" dirty="0" smtClean="0"/>
              <a:t>Yes! Approximately </a:t>
            </a:r>
            <a:r>
              <a:rPr lang="en-US" sz="3200" dirty="0"/>
              <a:t>half of seafood is </a:t>
            </a:r>
            <a:r>
              <a:rPr lang="en-US" sz="3200" dirty="0" smtClean="0"/>
              <a:t>currently farmed</a:t>
            </a:r>
            <a:endParaRPr lang="en-US" sz="3200" dirty="0"/>
          </a:p>
        </p:txBody>
      </p:sp>
    </p:spTree>
    <p:extLst>
      <p:ext uri="{BB962C8B-B14F-4D97-AF65-F5344CB8AC3E}">
        <p14:creationId xmlns:p14="http://schemas.microsoft.com/office/powerpoint/2010/main" val="22312546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Aquaponics?</a:t>
            </a:r>
            <a:endParaRPr lang="en-US" dirty="0"/>
          </a:p>
        </p:txBody>
      </p:sp>
      <p:sp>
        <p:nvSpPr>
          <p:cNvPr id="3" name="Content Placeholder 2"/>
          <p:cNvSpPr>
            <a:spLocks noGrp="1"/>
          </p:cNvSpPr>
          <p:nvPr>
            <p:ph idx="1"/>
          </p:nvPr>
        </p:nvSpPr>
        <p:spPr>
          <a:xfrm>
            <a:off x="457200" y="1181490"/>
            <a:ext cx="8229600" cy="1079497"/>
          </a:xfrm>
        </p:spPr>
        <p:txBody>
          <a:bodyPr/>
          <a:lstStyle/>
          <a:p>
            <a:pPr>
              <a:spcBef>
                <a:spcPts val="0"/>
              </a:spcBef>
              <a:defRPr/>
            </a:pPr>
            <a:r>
              <a:rPr lang="en-US" dirty="0"/>
              <a:t>Aquaponics is aquaculture combined with hydroponics to grow plants and fish together</a:t>
            </a:r>
          </a:p>
        </p:txBody>
      </p:sp>
      <p:pic>
        <p:nvPicPr>
          <p:cNvPr id="4" name="Picture 3" descr="aquaponics-system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1092" y="2330689"/>
            <a:ext cx="5976220" cy="4475983"/>
          </a:xfrm>
          <a:prstGeom prst="rect">
            <a:avLst/>
          </a:prstGeom>
        </p:spPr>
      </p:pic>
    </p:spTree>
    <p:extLst>
      <p:ext uri="{BB962C8B-B14F-4D97-AF65-F5344CB8AC3E}">
        <p14:creationId xmlns:p14="http://schemas.microsoft.com/office/powerpoint/2010/main" val="335340904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6939"/>
            <a:ext cx="8229600" cy="1143000"/>
          </a:xfrm>
        </p:spPr>
        <p:txBody>
          <a:bodyPr/>
          <a:lstStyle/>
          <a:p>
            <a:r>
              <a:rPr lang="en-US" dirty="0" smtClean="0"/>
              <a:t>Aquaculture + Education?</a:t>
            </a:r>
            <a:endParaRPr lang="en-US" dirty="0"/>
          </a:p>
        </p:txBody>
      </p:sp>
      <p:sp>
        <p:nvSpPr>
          <p:cNvPr id="3" name="Content Placeholder 2"/>
          <p:cNvSpPr>
            <a:spLocks noGrp="1"/>
          </p:cNvSpPr>
          <p:nvPr>
            <p:ph idx="1"/>
          </p:nvPr>
        </p:nvSpPr>
        <p:spPr>
          <a:xfrm>
            <a:off x="334919" y="1293146"/>
            <a:ext cx="4813859" cy="5308399"/>
          </a:xfrm>
        </p:spPr>
        <p:txBody>
          <a:bodyPr>
            <a:normAutofit/>
          </a:bodyPr>
          <a:lstStyle/>
          <a:p>
            <a:r>
              <a:rPr lang="en-US" dirty="0" smtClean="0"/>
              <a:t>STEM</a:t>
            </a:r>
          </a:p>
          <a:p>
            <a:r>
              <a:rPr lang="en-US" dirty="0" smtClean="0"/>
              <a:t>Sustainability</a:t>
            </a:r>
          </a:p>
          <a:p>
            <a:r>
              <a:rPr lang="en-US" dirty="0" smtClean="0"/>
              <a:t>Business</a:t>
            </a:r>
            <a:br>
              <a:rPr lang="en-US" dirty="0" smtClean="0"/>
            </a:br>
            <a:endParaRPr lang="en-US" dirty="0" smtClean="0"/>
          </a:p>
          <a:p>
            <a:r>
              <a:rPr lang="en-US" dirty="0" smtClean="0"/>
              <a:t>No Child Left Behind</a:t>
            </a:r>
          </a:p>
          <a:p>
            <a:r>
              <a:rPr lang="en-US" dirty="0" smtClean="0"/>
              <a:t>US technology gap</a:t>
            </a:r>
          </a:p>
          <a:p>
            <a:r>
              <a:rPr lang="en-US" dirty="0" smtClean="0"/>
              <a:t>Environmental awareness</a:t>
            </a:r>
          </a:p>
          <a:p>
            <a:r>
              <a:rPr lang="en-US" dirty="0" smtClean="0"/>
              <a:t>Experiential education</a:t>
            </a:r>
            <a:endParaRPr lang="en-US" dirty="0"/>
          </a:p>
        </p:txBody>
      </p:sp>
      <p:pic>
        <p:nvPicPr>
          <p:cNvPr id="4" name="Picture 3" descr="IMG_053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778" y="1179656"/>
            <a:ext cx="3673908" cy="2755431"/>
          </a:xfrm>
          <a:prstGeom prst="rect">
            <a:avLst/>
          </a:prstGeom>
        </p:spPr>
      </p:pic>
      <p:pic>
        <p:nvPicPr>
          <p:cNvPr id="5" name="Picture 4" descr="IMG_0378.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8778" y="4004872"/>
            <a:ext cx="3673908" cy="2755431"/>
          </a:xfrm>
          <a:prstGeom prst="rect">
            <a:avLst/>
          </a:prstGeom>
        </p:spPr>
      </p:pic>
    </p:spTree>
    <p:extLst>
      <p:ext uri="{BB962C8B-B14F-4D97-AF65-F5344CB8AC3E}">
        <p14:creationId xmlns:p14="http://schemas.microsoft.com/office/powerpoint/2010/main" val="10615619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Gaining Momentum</a:t>
            </a:r>
            <a:endParaRPr lang="en-US" dirty="0"/>
          </a:p>
        </p:txBody>
      </p:sp>
      <p:sp>
        <p:nvSpPr>
          <p:cNvPr id="3" name="Content Placeholder 2"/>
          <p:cNvSpPr>
            <a:spLocks noGrp="1"/>
          </p:cNvSpPr>
          <p:nvPr>
            <p:ph idx="1"/>
          </p:nvPr>
        </p:nvSpPr>
        <p:spPr/>
        <p:txBody>
          <a:bodyPr/>
          <a:lstStyle/>
          <a:p>
            <a:r>
              <a:rPr lang="en-US" dirty="0" smtClean="0"/>
              <a:t>Development of aquaculture education in ‘90s</a:t>
            </a:r>
          </a:p>
          <a:p>
            <a:r>
              <a:rPr lang="en-US" dirty="0" smtClean="0"/>
              <a:t>Focus on agriculture and vocational programs</a:t>
            </a:r>
          </a:p>
          <a:p>
            <a:endParaRPr lang="en-US" dirty="0"/>
          </a:p>
          <a:p>
            <a:r>
              <a:rPr lang="en-US" dirty="0" smtClean="0"/>
              <a:t>Sustainability, environmental awareness and school garden programs have renewed AITC</a:t>
            </a:r>
          </a:p>
          <a:p>
            <a:r>
              <a:rPr lang="en-US" dirty="0" smtClean="0"/>
              <a:t>Reaching wider school audience?</a:t>
            </a:r>
            <a:endParaRPr lang="en-US" dirty="0"/>
          </a:p>
        </p:txBody>
      </p:sp>
    </p:spTree>
    <p:extLst>
      <p:ext uri="{BB962C8B-B14F-4D97-AF65-F5344CB8AC3E}">
        <p14:creationId xmlns:p14="http://schemas.microsoft.com/office/powerpoint/2010/main" val="123661269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Aquaponics: Summer 2012</a:t>
            </a:r>
            <a:endParaRPr lang="en-US" dirty="0"/>
          </a:p>
        </p:txBody>
      </p:sp>
      <p:sp>
        <p:nvSpPr>
          <p:cNvPr id="3" name="Content Placeholder 2"/>
          <p:cNvSpPr>
            <a:spLocks noGrp="1"/>
          </p:cNvSpPr>
          <p:nvPr>
            <p:ph idx="1"/>
          </p:nvPr>
        </p:nvSpPr>
        <p:spPr>
          <a:xfrm>
            <a:off x="153505" y="1600200"/>
            <a:ext cx="4491249" cy="4525963"/>
          </a:xfrm>
        </p:spPr>
        <p:txBody>
          <a:bodyPr/>
          <a:lstStyle/>
          <a:p>
            <a:r>
              <a:rPr lang="en-US" dirty="0" smtClean="0"/>
              <a:t>Built small aquaponics system at a school in HI</a:t>
            </a:r>
          </a:p>
          <a:p>
            <a:r>
              <a:rPr lang="en-US" dirty="0" smtClean="0"/>
              <a:t>Taught summer course on aquaculture</a:t>
            </a:r>
          </a:p>
          <a:p>
            <a:r>
              <a:rPr lang="en-US" dirty="0" smtClean="0"/>
              <a:t>Chance to put our ideas into practice</a:t>
            </a:r>
          </a:p>
        </p:txBody>
      </p:sp>
      <p:pic>
        <p:nvPicPr>
          <p:cNvPr id="6" name="Picture 5" descr="photo(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754" y="1842259"/>
            <a:ext cx="4192236" cy="3131238"/>
          </a:xfrm>
          <a:prstGeom prst="rect">
            <a:avLst/>
          </a:prstGeom>
        </p:spPr>
      </p:pic>
    </p:spTree>
    <p:extLst>
      <p:ext uri="{BB962C8B-B14F-4D97-AF65-F5344CB8AC3E}">
        <p14:creationId xmlns:p14="http://schemas.microsoft.com/office/powerpoint/2010/main" val="13899205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2982"/>
            <a:ext cx="8229600" cy="1143000"/>
          </a:xfrm>
        </p:spPr>
        <p:txBody>
          <a:bodyPr/>
          <a:lstStyle/>
          <a:p>
            <a:r>
              <a:rPr lang="en-US" dirty="0" smtClean="0"/>
              <a:t>How Did it Go?</a:t>
            </a:r>
            <a:endParaRPr lang="en-US" dirty="0"/>
          </a:p>
        </p:txBody>
      </p:sp>
      <p:pic>
        <p:nvPicPr>
          <p:cNvPr id="4" name="Picture 3" descr="Aquaculture class sand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371" y="1493370"/>
            <a:ext cx="2497940" cy="3330587"/>
          </a:xfrm>
          <a:prstGeom prst="rect">
            <a:avLst/>
          </a:prstGeom>
        </p:spPr>
      </p:pic>
      <p:pic>
        <p:nvPicPr>
          <p:cNvPr id="5" name="Picture 4" descr="IMG_037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8319" y="1507327"/>
            <a:ext cx="3645737" cy="2734303"/>
          </a:xfrm>
          <a:prstGeom prst="rect">
            <a:avLst/>
          </a:prstGeom>
        </p:spPr>
      </p:pic>
      <p:pic>
        <p:nvPicPr>
          <p:cNvPr id="6" name="Picture 5" descr="IMG_048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61" y="4353286"/>
            <a:ext cx="3226336" cy="2419752"/>
          </a:xfrm>
          <a:prstGeom prst="rect">
            <a:avLst/>
          </a:prstGeom>
        </p:spPr>
      </p:pic>
      <p:pic>
        <p:nvPicPr>
          <p:cNvPr id="7" name="Picture 6" descr="IMG_050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930" y="1493370"/>
            <a:ext cx="2462880" cy="3283840"/>
          </a:xfrm>
          <a:prstGeom prst="rect">
            <a:avLst/>
          </a:prstGeom>
        </p:spPr>
      </p:pic>
      <p:pic>
        <p:nvPicPr>
          <p:cNvPr id="9" name="Picture 8" descr="IMG_055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0930" y="4814816"/>
            <a:ext cx="2462880" cy="1847161"/>
          </a:xfrm>
          <a:prstGeom prst="rect">
            <a:avLst/>
          </a:prstGeom>
        </p:spPr>
      </p:pic>
      <p:pic>
        <p:nvPicPr>
          <p:cNvPr id="10" name="Picture 9" descr="IMG_0610.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7213" y="4047458"/>
            <a:ext cx="3541852" cy="2656389"/>
          </a:xfrm>
          <a:prstGeom prst="rect">
            <a:avLst/>
          </a:prstGeom>
        </p:spPr>
      </p:pic>
    </p:spTree>
    <p:extLst>
      <p:ext uri="{BB962C8B-B14F-4D97-AF65-F5344CB8AC3E}">
        <p14:creationId xmlns:p14="http://schemas.microsoft.com/office/powerpoint/2010/main" val="1659102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919</TotalTime>
  <Words>491</Words>
  <Application>Microsoft Macintosh PowerPoint</Application>
  <PresentationFormat>On-screen Show (4:3)</PresentationFormat>
  <Paragraphs>64</Paragraphs>
  <Slides>12</Slides>
  <Notes>5</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Aquaculture in the Classroom</vt:lpstr>
      <vt:lpstr>Who Are We?</vt:lpstr>
      <vt:lpstr>What is Aquaculture?</vt:lpstr>
      <vt:lpstr>The Future of Seafood?</vt:lpstr>
      <vt:lpstr>What is Aquaponics?</vt:lpstr>
      <vt:lpstr>Aquaculture + Education?</vt:lpstr>
      <vt:lpstr>Gaining Momentum</vt:lpstr>
      <vt:lpstr>Aquaponics: Summer 2012</vt:lpstr>
      <vt:lpstr>How Did it Go?</vt:lpstr>
      <vt:lpstr>Lessons Learned…</vt:lpstr>
      <vt:lpstr>My Thesis Research</vt:lpstr>
      <vt:lpstr>Aquaculture in YOUR Classroom?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Hart</dc:creator>
  <cp:lastModifiedBy>Emily Hart</cp:lastModifiedBy>
  <cp:revision>82</cp:revision>
  <dcterms:created xsi:type="dcterms:W3CDTF">2012-11-02T00:21:53Z</dcterms:created>
  <dcterms:modified xsi:type="dcterms:W3CDTF">2012-11-05T16:29:05Z</dcterms:modified>
</cp:coreProperties>
</file>